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8"/>
  </p:notesMasterIdLst>
  <p:sldIdLst>
    <p:sldId id="275" r:id="rId2"/>
    <p:sldId id="257" r:id="rId3"/>
    <p:sldId id="258" r:id="rId4"/>
    <p:sldId id="281" r:id="rId5"/>
    <p:sldId id="259" r:id="rId6"/>
    <p:sldId id="260" r:id="rId7"/>
    <p:sldId id="288" r:id="rId8"/>
    <p:sldId id="293" r:id="rId9"/>
    <p:sldId id="282" r:id="rId10"/>
    <p:sldId id="283" r:id="rId11"/>
    <p:sldId id="285" r:id="rId12"/>
    <p:sldId id="286" r:id="rId13"/>
    <p:sldId id="287" r:id="rId14"/>
    <p:sldId id="278" r:id="rId15"/>
    <p:sldId id="263" r:id="rId16"/>
    <p:sldId id="292" r:id="rId17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45" autoAdjust="0"/>
    <p:restoredTop sz="85732" autoAdjust="0"/>
  </p:normalViewPr>
  <p:slideViewPr>
    <p:cSldViewPr>
      <p:cViewPr>
        <p:scale>
          <a:sx n="80" d="100"/>
          <a:sy n="80" d="100"/>
        </p:scale>
        <p:origin x="-1603" y="-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Libro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rendline>
            <c:spPr>
              <a:ln>
                <a:solidFill>
                  <a:schemeClr val="tx1"/>
                </a:solidFill>
              </a:ln>
            </c:spPr>
            <c:trendlineType val="poly"/>
            <c:order val="6"/>
            <c:dispRSqr val="1"/>
            <c:dispEq val="1"/>
            <c:trendlineLbl>
              <c:layout>
                <c:manualLayout>
                  <c:x val="0.42222222222222222"/>
                  <c:y val="-0.64506160688247305"/>
                </c:manualLayout>
              </c:layout>
              <c:numFmt formatCode="General" sourceLinked="0"/>
            </c:trendlineLbl>
          </c:trendline>
          <c:xVal>
            <c:numRef>
              <c:f>Hoja1!$A$3:$A$11</c:f>
              <c:numCache>
                <c:formatCode>General</c:formatCode>
                <c:ptCount val="9"/>
                <c:pt idx="0">
                  <c:v>0.48599999999999999</c:v>
                </c:pt>
                <c:pt idx="1">
                  <c:v>0.56399999999999995</c:v>
                </c:pt>
                <c:pt idx="2">
                  <c:v>0.64300000000000002</c:v>
                </c:pt>
                <c:pt idx="3">
                  <c:v>0.78300000000000003</c:v>
                </c:pt>
                <c:pt idx="4">
                  <c:v>0.93899999999999995</c:v>
                </c:pt>
                <c:pt idx="5">
                  <c:v>1.21</c:v>
                </c:pt>
                <c:pt idx="6">
                  <c:v>1.575</c:v>
                </c:pt>
                <c:pt idx="7">
                  <c:v>2.202</c:v>
                </c:pt>
                <c:pt idx="8">
                  <c:v>3</c:v>
                </c:pt>
              </c:numCache>
            </c:numRef>
          </c:xVal>
          <c:yVal>
            <c:numRef>
              <c:f>Hoja1!$B$3:$B$11</c:f>
              <c:numCache>
                <c:formatCode>General</c:formatCode>
                <c:ptCount val="9"/>
                <c:pt idx="0">
                  <c:v>45</c:v>
                </c:pt>
                <c:pt idx="1">
                  <c:v>40</c:v>
                </c:pt>
                <c:pt idx="2">
                  <c:v>35</c:v>
                </c:pt>
                <c:pt idx="3">
                  <c:v>30</c:v>
                </c:pt>
                <c:pt idx="4">
                  <c:v>25</c:v>
                </c:pt>
                <c:pt idx="5">
                  <c:v>20</c:v>
                </c:pt>
                <c:pt idx="6">
                  <c:v>15</c:v>
                </c:pt>
                <c:pt idx="7">
                  <c:v>10</c:v>
                </c:pt>
                <c:pt idx="8">
                  <c:v>5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5493376"/>
        <c:axId val="185494912"/>
      </c:scatterChart>
      <c:valAx>
        <c:axId val="18549337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85494912"/>
        <c:crosses val="autoZero"/>
        <c:crossBetween val="midCat"/>
      </c:valAx>
      <c:valAx>
        <c:axId val="18549491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85493376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4ACAA3-12B5-40E3-8A0E-D4A30DD3AA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F16F27-838A-4DCF-AC9A-34B668A46B1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4824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F16F27-838A-4DCF-AC9A-34B668A46B1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1205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Azalpena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F16F27-838A-4DCF-AC9A-34B668A46B19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2446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9728" indent="0">
              <a:buFont typeface="+mj-lt"/>
              <a:buNone/>
            </a:pPr>
            <a:r>
              <a:rPr lang="es-ES" dirty="0" smtClean="0"/>
              <a:t>Matlab </a:t>
            </a:r>
            <a:r>
              <a:rPr lang="es-ES" dirty="0" err="1" smtClean="0"/>
              <a:t>bidez</a:t>
            </a:r>
            <a:r>
              <a:rPr lang="es-ES" dirty="0" smtClean="0"/>
              <a:t> </a:t>
            </a:r>
            <a:r>
              <a:rPr lang="es-ES" dirty="0" err="1" smtClean="0"/>
              <a:t>kontrolagailu</a:t>
            </a:r>
            <a:r>
              <a:rPr lang="es-ES" dirty="0" smtClean="0"/>
              <a:t> </a:t>
            </a:r>
            <a:r>
              <a:rPr lang="es-ES" dirty="0" err="1" smtClean="0"/>
              <a:t>interaktiboa</a:t>
            </a:r>
            <a:r>
              <a:rPr lang="es-ES" dirty="0" smtClean="0"/>
              <a:t>. </a:t>
            </a:r>
          </a:p>
          <a:p>
            <a:pPr marL="109728" indent="0">
              <a:buFont typeface="+mj-lt"/>
              <a:buNone/>
            </a:pPr>
            <a:r>
              <a:rPr lang="es-ES" dirty="0" err="1" smtClean="0"/>
              <a:t>Arduino</a:t>
            </a:r>
            <a:r>
              <a:rPr lang="es-ES" dirty="0" smtClean="0"/>
              <a:t> target </a:t>
            </a:r>
            <a:r>
              <a:rPr lang="es-ES" dirty="0" err="1" smtClean="0"/>
              <a:t>bezala</a:t>
            </a:r>
            <a:r>
              <a:rPr lang="es-ES" dirty="0" smtClean="0"/>
              <a:t> </a:t>
            </a:r>
            <a:r>
              <a:rPr lang="es-ES" dirty="0" err="1" smtClean="0"/>
              <a:t>erabili</a:t>
            </a:r>
            <a:r>
              <a:rPr lang="es-ES" dirty="0" smtClean="0"/>
              <a:t>. 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F16F27-838A-4DCF-AC9A-34B668A46B1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7826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F16F27-838A-4DCF-AC9A-34B668A46B19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1834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Hurbilketa</a:t>
            </a:r>
            <a:r>
              <a:rPr lang="es-ES" dirty="0" smtClean="0"/>
              <a:t> </a:t>
            </a:r>
            <a:r>
              <a:rPr lang="es-ES" dirty="0" err="1" smtClean="0"/>
              <a:t>trapezoidala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F16F27-838A-4DCF-AC9A-34B668A46B19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3620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F16F27-838A-4DCF-AC9A-34B668A46B19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1205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Triángulo rectángulo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8 Título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7" name="16 Subtítulo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grpSp>
        <p:nvGrpSpPr>
          <p:cNvPr id="2" name="1 Grupo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6 Forma libre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7 Forma libre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10 Forma libre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11 Conector recto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29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19" name="18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s-ES"/>
          </a:p>
        </p:txBody>
      </p:sp>
      <p:sp>
        <p:nvSpPr>
          <p:cNvPr id="27" name="2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6 Cheurón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7 Cheurón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7 Título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sp>
        <p:nvSpPr>
          <p:cNvPr id="6" name="5 Título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8" name="7 Forma libre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8 Forma libre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9 Triángulo rectángulo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10 Conector recto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11 Cheurón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12 Cheurón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12 Forma libre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11 Forma libre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13 Triángulo rectángulo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14 Conector recto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8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0" name="29 Marcador de texto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0" name="9 Marcador de fecha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7A847CFC-816F-41D0-AAC0-9BF4FEBC753E}" type="datetimeFigureOut">
              <a:rPr lang="es-ES" smtClean="0"/>
              <a:t>02/09/2019</a:t>
            </a:fld>
            <a:endParaRPr lang="es-ES"/>
          </a:p>
        </p:txBody>
      </p:sp>
      <p:sp>
        <p:nvSpPr>
          <p:cNvPr id="22" name="21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s-ES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4 CuadroTexto"/>
          <p:cNvSpPr txBox="1"/>
          <p:nvPr/>
        </p:nvSpPr>
        <p:spPr>
          <a:xfrm>
            <a:off x="977752" y="1367479"/>
            <a:ext cx="72728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s-ES" sz="2400" dirty="0">
                <a:solidFill>
                  <a:sysClr val="windowText" lastClr="000000"/>
                </a:solidFill>
                <a:latin typeface="Calibri"/>
              </a:rPr>
              <a:t>GRADUA: INDUSTRIA ELEKTRONIKAREN ETA AUTOMATIKAREN INGENIARITZA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5 CuadroTexto"/>
          <p:cNvSpPr txBox="1"/>
          <p:nvPr/>
        </p:nvSpPr>
        <p:spPr>
          <a:xfrm>
            <a:off x="1985864" y="2174375"/>
            <a:ext cx="5256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GRADU</a:t>
            </a:r>
            <a:r>
              <a:rPr kumimoji="0" lang="es-ES" sz="2400" b="0" i="0" u="none" strike="noStrike" kern="120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AMAIERAKO LANA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6 CuadroTexto"/>
          <p:cNvSpPr txBox="1"/>
          <p:nvPr/>
        </p:nvSpPr>
        <p:spPr>
          <a:xfrm>
            <a:off x="1301788" y="2956301"/>
            <a:ext cx="6624736" cy="1077218"/>
          </a:xfrm>
          <a:prstGeom prst="rect">
            <a:avLst/>
          </a:prstGeom>
          <a:noFill/>
          <a:ln>
            <a:solidFill>
              <a:sysClr val="windowText" lastClr="000000"/>
            </a:solidFill>
          </a:ln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s-ES" sz="3200" dirty="0"/>
              <a:t>Pilota baten </a:t>
            </a:r>
            <a:r>
              <a:rPr lang="es-ES" sz="3200" dirty="0" err="1"/>
              <a:t>altueraren</a:t>
            </a:r>
            <a:r>
              <a:rPr lang="es-ES" sz="3200" dirty="0"/>
              <a:t> </a:t>
            </a:r>
            <a:r>
              <a:rPr lang="es-ES" sz="3200" dirty="0" err="1"/>
              <a:t>kontrola</a:t>
            </a:r>
            <a:r>
              <a:rPr lang="es-ES" sz="3200" dirty="0"/>
              <a:t> </a:t>
            </a:r>
            <a:r>
              <a:rPr lang="es-ES" sz="3200" dirty="0" err="1"/>
              <a:t>Arduino</a:t>
            </a:r>
            <a:r>
              <a:rPr lang="es-ES" sz="3200" dirty="0"/>
              <a:t> eta Matlab </a:t>
            </a:r>
            <a:r>
              <a:rPr lang="es-ES" sz="3200" dirty="0" err="1"/>
              <a:t>erabiliz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8 CuadroTexto"/>
          <p:cNvSpPr txBox="1"/>
          <p:nvPr/>
        </p:nvSpPr>
        <p:spPr>
          <a:xfrm>
            <a:off x="8112" y="6148408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>
                <a:solidFill>
                  <a:schemeClr val="bg1"/>
                </a:solidFill>
                <a:latin typeface="Calibri"/>
              </a:rPr>
              <a:t>2019</a:t>
            </a:r>
            <a:r>
              <a:rPr kumimoji="0" lang="es-E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/09/03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9 CuadroTexto"/>
          <p:cNvSpPr txBox="1"/>
          <p:nvPr/>
        </p:nvSpPr>
        <p:spPr>
          <a:xfrm>
            <a:off x="5061" y="5868077"/>
            <a:ext cx="2268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err="1" smtClean="0">
                <a:solidFill>
                  <a:schemeClr val="bg1"/>
                </a:solidFill>
                <a:latin typeface="Calibri"/>
              </a:rPr>
              <a:t>Ikasturtea</a:t>
            </a:r>
            <a:r>
              <a:rPr kumimoji="0" lang="es-E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2018-2019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435" y="-272120"/>
            <a:ext cx="3925887" cy="166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16 CuadroTexto"/>
          <p:cNvSpPr txBox="1"/>
          <p:nvPr/>
        </p:nvSpPr>
        <p:spPr>
          <a:xfrm>
            <a:off x="3707904" y="5871409"/>
            <a:ext cx="5436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bg1"/>
                </a:solidFill>
              </a:rPr>
              <a:t>Ikaslea</a:t>
            </a:r>
            <a:r>
              <a:rPr lang="es-ES" dirty="0" smtClean="0">
                <a:solidFill>
                  <a:schemeClr val="bg1"/>
                </a:solidFill>
              </a:rPr>
              <a:t>: </a:t>
            </a:r>
            <a:r>
              <a:rPr lang="es-ES" dirty="0" err="1" smtClean="0">
                <a:solidFill>
                  <a:schemeClr val="bg1"/>
                </a:solidFill>
              </a:rPr>
              <a:t>Ekain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Uriguen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Fernandez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Zuzendaria</a:t>
            </a:r>
            <a:r>
              <a:rPr lang="es-ES" dirty="0" smtClean="0">
                <a:solidFill>
                  <a:schemeClr val="bg1"/>
                </a:solidFill>
              </a:rPr>
              <a:t>: Oskar Casquero Oyarzabal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Codirector: Aintzane </a:t>
            </a:r>
            <a:r>
              <a:rPr lang="es-ES" dirty="0" err="1" smtClean="0">
                <a:solidFill>
                  <a:schemeClr val="bg1"/>
                </a:solidFill>
              </a:rPr>
              <a:t>Armentia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Diaz</a:t>
            </a:r>
            <a:r>
              <a:rPr lang="es-ES" dirty="0" smtClean="0">
                <a:solidFill>
                  <a:schemeClr val="bg1"/>
                </a:solidFill>
              </a:rPr>
              <a:t> De Tuesta</a:t>
            </a:r>
          </a:p>
        </p:txBody>
      </p:sp>
      <p:sp>
        <p:nvSpPr>
          <p:cNvPr id="9" name="8 CuadroTexto"/>
          <p:cNvSpPr txBox="1"/>
          <p:nvPr/>
        </p:nvSpPr>
        <p:spPr>
          <a:xfrm>
            <a:off x="26343" y="6419614"/>
            <a:ext cx="3798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>
                <a:solidFill>
                  <a:schemeClr val="bg1"/>
                </a:solidFill>
                <a:latin typeface="Calibri"/>
              </a:rPr>
              <a:t>I.I.T.U.E. BILBO – SAN MAMES BARRIA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870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Buffer </a:t>
            </a:r>
            <a:r>
              <a:rPr lang="es-ES" dirty="0" err="1" smtClean="0"/>
              <a:t>zirkularra</a:t>
            </a:r>
            <a:endParaRPr lang="es-ES" dirty="0" smtClean="0"/>
          </a:p>
          <a:p>
            <a:pPr lvl="1"/>
            <a:r>
              <a:rPr lang="es-ES" dirty="0" err="1" smtClean="0"/>
              <a:t>Sentsoretik</a:t>
            </a:r>
            <a:r>
              <a:rPr lang="es-ES" dirty="0" smtClean="0"/>
              <a:t> </a:t>
            </a:r>
            <a:r>
              <a:rPr lang="es-ES" dirty="0" err="1" smtClean="0"/>
              <a:t>lortutako</a:t>
            </a:r>
            <a:r>
              <a:rPr lang="es-ES" dirty="0" smtClean="0"/>
              <a:t> </a:t>
            </a:r>
            <a:r>
              <a:rPr lang="es-ES" dirty="0" err="1" smtClean="0"/>
              <a:t>balioak</a:t>
            </a:r>
            <a:r>
              <a:rPr lang="es-ES" dirty="0" smtClean="0"/>
              <a:t> </a:t>
            </a:r>
            <a:r>
              <a:rPr lang="es-ES" dirty="0" err="1" smtClean="0"/>
              <a:t>taldekatzen</a:t>
            </a:r>
            <a:r>
              <a:rPr lang="es-ES" dirty="0" smtClean="0"/>
              <a:t> </a:t>
            </a:r>
            <a:r>
              <a:rPr lang="es-ES" dirty="0" err="1" smtClean="0"/>
              <a:t>dira</a:t>
            </a:r>
            <a:r>
              <a:rPr lang="es-ES" dirty="0" smtClean="0"/>
              <a:t>, </a:t>
            </a:r>
            <a:r>
              <a:rPr lang="es-ES" dirty="0" err="1" smtClean="0"/>
              <a:t>datuak</a:t>
            </a:r>
            <a:r>
              <a:rPr lang="es-ES" dirty="0" smtClean="0"/>
              <a:t> </a:t>
            </a:r>
            <a:r>
              <a:rPr lang="es-ES" dirty="0" err="1" smtClean="0"/>
              <a:t>egonkortzeko</a:t>
            </a:r>
            <a:r>
              <a:rPr lang="es-ES" dirty="0" smtClean="0"/>
              <a:t>. </a:t>
            </a:r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Diseinua</a:t>
            </a:r>
            <a:endParaRPr lang="es-ES" dirty="0"/>
          </a:p>
        </p:txBody>
      </p:sp>
      <p:pic>
        <p:nvPicPr>
          <p:cNvPr id="4" name="Picture 2" descr="C:\Users\Ekain\Pictures\Lehio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996952"/>
            <a:ext cx="382905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9154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PID eta </a:t>
            </a:r>
            <a:r>
              <a:rPr lang="es-ES" dirty="0" err="1" smtClean="0"/>
              <a:t>Irteeraren</a:t>
            </a:r>
            <a:r>
              <a:rPr lang="es-ES" dirty="0" smtClean="0"/>
              <a:t> </a:t>
            </a:r>
            <a:r>
              <a:rPr lang="es-ES" dirty="0" err="1" smtClean="0"/>
              <a:t>sorketa</a:t>
            </a:r>
            <a:endParaRPr lang="es-ES" dirty="0" smtClean="0"/>
          </a:p>
          <a:p>
            <a:r>
              <a:rPr lang="es-ES" dirty="0" smtClean="0"/>
              <a:t>PID –aren </a:t>
            </a:r>
            <a:r>
              <a:rPr lang="es-ES" dirty="0" err="1" smtClean="0"/>
              <a:t>balioak</a:t>
            </a:r>
            <a:r>
              <a:rPr lang="es-ES" dirty="0" smtClean="0"/>
              <a:t>:</a:t>
            </a:r>
          </a:p>
          <a:p>
            <a:pPr lvl="1"/>
            <a:r>
              <a:rPr lang="es-ES" dirty="0" smtClean="0"/>
              <a:t>P=-11.88</a:t>
            </a:r>
          </a:p>
          <a:p>
            <a:pPr lvl="1"/>
            <a:r>
              <a:rPr lang="es-ES" dirty="0" smtClean="0"/>
              <a:t>I=-0.84</a:t>
            </a:r>
          </a:p>
          <a:p>
            <a:pPr lvl="1"/>
            <a:r>
              <a:rPr lang="es-ES" dirty="0" smtClean="0"/>
              <a:t>D=-1.6</a:t>
            </a:r>
            <a:endParaRPr lang="es-ES" dirty="0"/>
          </a:p>
          <a:p>
            <a:pPr marL="109728" indent="0">
              <a:buNone/>
            </a:pPr>
            <a:endParaRPr lang="es-ES" dirty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Diseinua</a:t>
            </a:r>
            <a:endParaRPr lang="es-ES" dirty="0"/>
          </a:p>
        </p:txBody>
      </p:sp>
      <p:pic>
        <p:nvPicPr>
          <p:cNvPr id="2050" name="Picture 2" descr="C:\Users\Ekain\Pictures\Diagrama sin títul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2293569"/>
            <a:ext cx="5775572" cy="412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3986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Diseinua</a:t>
            </a:r>
            <a:endParaRPr lang="es-ES" dirty="0" smtClean="0"/>
          </a:p>
          <a:p>
            <a:pPr lvl="1"/>
            <a:r>
              <a:rPr lang="es-ES" dirty="0" smtClean="0"/>
              <a:t>Solid </a:t>
            </a:r>
            <a:r>
              <a:rPr lang="es-ES" dirty="0" err="1" smtClean="0"/>
              <a:t>Edge</a:t>
            </a:r>
            <a:r>
              <a:rPr lang="es-ES" dirty="0" smtClean="0"/>
              <a:t> programaren </a:t>
            </a:r>
            <a:r>
              <a:rPr lang="es-ES" dirty="0" err="1" smtClean="0"/>
              <a:t>bitartez</a:t>
            </a:r>
            <a:r>
              <a:rPr lang="es-ES" dirty="0" smtClean="0"/>
              <a:t> </a:t>
            </a:r>
            <a:r>
              <a:rPr lang="es-ES" dirty="0" err="1" smtClean="0"/>
              <a:t>egin</a:t>
            </a:r>
            <a:r>
              <a:rPr lang="es-ES" dirty="0" smtClean="0"/>
              <a:t> da.</a:t>
            </a:r>
            <a:endParaRPr lang="es-ES" dirty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Diseinua</a:t>
            </a:r>
            <a:endParaRPr lang="es-E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636912"/>
            <a:ext cx="4392488" cy="3583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90264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3D </a:t>
            </a:r>
            <a:r>
              <a:rPr lang="es-ES" dirty="0" err="1" smtClean="0"/>
              <a:t>inpresioa</a:t>
            </a:r>
            <a:endParaRPr lang="es-ES" dirty="0" smtClean="0"/>
          </a:p>
          <a:p>
            <a:pPr lvl="1"/>
            <a:r>
              <a:rPr lang="es-ES" dirty="0" err="1"/>
              <a:t>Eragingailuaren</a:t>
            </a:r>
            <a:r>
              <a:rPr lang="es-ES" dirty="0"/>
              <a:t> </a:t>
            </a:r>
            <a:r>
              <a:rPr lang="es-ES" dirty="0" err="1"/>
              <a:t>euskarria</a:t>
            </a:r>
            <a:r>
              <a:rPr lang="es-ES" dirty="0"/>
              <a:t> eta </a:t>
            </a:r>
            <a:r>
              <a:rPr lang="es-ES" dirty="0" err="1"/>
              <a:t>irteera</a:t>
            </a:r>
            <a:r>
              <a:rPr lang="es-ES" dirty="0"/>
              <a:t> eta tutu </a:t>
            </a:r>
            <a:r>
              <a:rPr lang="es-ES" dirty="0" err="1"/>
              <a:t>nagusiaren</a:t>
            </a:r>
            <a:r>
              <a:rPr lang="es-ES" dirty="0"/>
              <a:t> </a:t>
            </a:r>
            <a:r>
              <a:rPr lang="es-ES" dirty="0" err="1"/>
              <a:t>arteko</a:t>
            </a:r>
            <a:r>
              <a:rPr lang="es-ES" dirty="0"/>
              <a:t> </a:t>
            </a:r>
            <a:r>
              <a:rPr lang="es-ES" dirty="0" err="1"/>
              <a:t>konexioa</a:t>
            </a:r>
            <a:r>
              <a:rPr lang="es-ES" dirty="0"/>
              <a:t> </a:t>
            </a:r>
            <a:r>
              <a:rPr lang="es-ES" dirty="0" err="1"/>
              <a:t>egiteko</a:t>
            </a:r>
            <a:r>
              <a:rPr lang="es-ES" dirty="0"/>
              <a:t> </a:t>
            </a:r>
            <a:r>
              <a:rPr lang="es-ES" dirty="0" err="1"/>
              <a:t>erabili</a:t>
            </a:r>
            <a:r>
              <a:rPr lang="es-ES" dirty="0"/>
              <a:t> den </a:t>
            </a:r>
            <a:r>
              <a:rPr lang="es-ES" dirty="0" err="1"/>
              <a:t>baliabidea</a:t>
            </a:r>
            <a:r>
              <a:rPr lang="es-ES" dirty="0"/>
              <a:t> </a:t>
            </a:r>
          </a:p>
          <a:p>
            <a:endParaRPr lang="es-ES" dirty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Diseinua</a:t>
            </a:r>
            <a:endParaRPr lang="es-E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6" t="10051" r="15116" b="18000"/>
          <a:stretch/>
        </p:blipFill>
        <p:spPr bwMode="auto">
          <a:xfrm>
            <a:off x="5508104" y="2708920"/>
            <a:ext cx="2361414" cy="3526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3832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deoa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0700" y="1481138"/>
            <a:ext cx="8104188" cy="4525962"/>
          </a:xfrm>
        </p:spPr>
      </p:pic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Emaitzak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48801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Ingurune</a:t>
            </a:r>
            <a:r>
              <a:rPr lang="es-ES" dirty="0" smtClean="0"/>
              <a:t> </a:t>
            </a:r>
            <a:r>
              <a:rPr lang="es-ES" dirty="0" err="1" smtClean="0"/>
              <a:t>bisuala</a:t>
            </a:r>
            <a:r>
              <a:rPr lang="es-ES" dirty="0" smtClean="0"/>
              <a:t> </a:t>
            </a:r>
            <a:r>
              <a:rPr lang="es-ES" dirty="0" err="1" smtClean="0"/>
              <a:t>erabiltzea</a:t>
            </a:r>
            <a:r>
              <a:rPr lang="es-ES" dirty="0" smtClean="0"/>
              <a:t> </a:t>
            </a:r>
            <a:r>
              <a:rPr lang="es-ES" dirty="0" err="1" smtClean="0"/>
              <a:t>askoz</a:t>
            </a:r>
            <a:r>
              <a:rPr lang="es-ES" dirty="0" smtClean="0"/>
              <a:t> </a:t>
            </a:r>
            <a:r>
              <a:rPr lang="es-ES" dirty="0" err="1" smtClean="0"/>
              <a:t>intuitiboagoa</a:t>
            </a:r>
            <a:r>
              <a:rPr lang="es-ES" dirty="0" smtClean="0"/>
              <a:t> da.</a:t>
            </a:r>
          </a:p>
          <a:p>
            <a:r>
              <a:rPr lang="es-ES" dirty="0" err="1" smtClean="0"/>
              <a:t>Kontrolagailuaren</a:t>
            </a:r>
            <a:r>
              <a:rPr lang="es-ES" dirty="0" smtClean="0"/>
              <a:t> </a:t>
            </a:r>
            <a:r>
              <a:rPr lang="es-ES" dirty="0" err="1" smtClean="0"/>
              <a:t>diseinua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Kontrolagailu</a:t>
            </a:r>
            <a:r>
              <a:rPr lang="es-ES" dirty="0" smtClean="0"/>
              <a:t> </a:t>
            </a:r>
            <a:r>
              <a:rPr lang="es-ES" dirty="0" err="1" smtClean="0"/>
              <a:t>interaktiboa</a:t>
            </a:r>
            <a:r>
              <a:rPr lang="es-ES" dirty="0" smtClean="0"/>
              <a:t>.</a:t>
            </a:r>
          </a:p>
          <a:p>
            <a:r>
              <a:rPr lang="es-ES" dirty="0" smtClean="0"/>
              <a:t>S-</a:t>
            </a:r>
            <a:r>
              <a:rPr lang="es-ES" dirty="0" err="1" smtClean="0"/>
              <a:t>function</a:t>
            </a:r>
            <a:r>
              <a:rPr lang="es-ES" dirty="0" smtClean="0"/>
              <a:t> </a:t>
            </a:r>
            <a:r>
              <a:rPr lang="es-ES" dirty="0" err="1" smtClean="0"/>
              <a:t>askoz</a:t>
            </a:r>
            <a:r>
              <a:rPr lang="es-ES" dirty="0" smtClean="0"/>
              <a:t> </a:t>
            </a:r>
            <a:r>
              <a:rPr lang="es-ES" dirty="0" err="1" smtClean="0"/>
              <a:t>eraginkorragoa</a:t>
            </a:r>
            <a:r>
              <a:rPr lang="es-ES" dirty="0" smtClean="0"/>
              <a:t> </a:t>
            </a:r>
            <a:r>
              <a:rPr lang="es-ES" dirty="0" err="1" smtClean="0"/>
              <a:t>aurredefinituriko</a:t>
            </a:r>
            <a:r>
              <a:rPr lang="es-ES" dirty="0" smtClean="0"/>
              <a:t> </a:t>
            </a:r>
            <a:r>
              <a:rPr lang="es-ES" dirty="0" err="1" smtClean="0"/>
              <a:t>blokeak</a:t>
            </a:r>
            <a:r>
              <a:rPr lang="es-ES" dirty="0" smtClean="0"/>
              <a:t> </a:t>
            </a:r>
            <a:r>
              <a:rPr lang="es-ES" dirty="0" err="1" smtClean="0"/>
              <a:t>baino</a:t>
            </a:r>
            <a:r>
              <a:rPr lang="es-ES" dirty="0" smtClean="0"/>
              <a:t>.</a:t>
            </a:r>
          </a:p>
          <a:p>
            <a:r>
              <a:rPr lang="es-ES" dirty="0"/>
              <a:t>PID –a </a:t>
            </a:r>
            <a:r>
              <a:rPr lang="es-ES" dirty="0" err="1"/>
              <a:t>sintonizatzerakoan</a:t>
            </a:r>
            <a:r>
              <a:rPr lang="es-ES" dirty="0"/>
              <a:t> </a:t>
            </a:r>
            <a:r>
              <a:rPr lang="es-ES" dirty="0" err="1"/>
              <a:t>denbora</a:t>
            </a:r>
            <a:r>
              <a:rPr lang="es-ES" dirty="0"/>
              <a:t> </a:t>
            </a:r>
            <a:r>
              <a:rPr lang="es-ES" dirty="0" err="1" smtClean="0"/>
              <a:t>murrizketa</a:t>
            </a:r>
            <a:r>
              <a:rPr lang="es-ES" dirty="0" smtClean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Ondorioak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5438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4 CuadroTexto"/>
          <p:cNvSpPr txBox="1"/>
          <p:nvPr/>
        </p:nvSpPr>
        <p:spPr>
          <a:xfrm>
            <a:off x="977752" y="1367479"/>
            <a:ext cx="72728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s-ES" sz="2400" dirty="0">
                <a:solidFill>
                  <a:sysClr val="windowText" lastClr="000000"/>
                </a:solidFill>
                <a:latin typeface="Calibri"/>
              </a:rPr>
              <a:t>GRADUA: INDUSTRIA ELEKTRONIKAREN ETA AUTOMATIKAREN INGENIARITZA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5 CuadroTexto"/>
          <p:cNvSpPr txBox="1"/>
          <p:nvPr/>
        </p:nvSpPr>
        <p:spPr>
          <a:xfrm>
            <a:off x="1985864" y="2174375"/>
            <a:ext cx="5256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GRADU</a:t>
            </a:r>
            <a:r>
              <a:rPr kumimoji="0" lang="es-ES" sz="2400" b="0" i="0" u="none" strike="noStrike" kern="120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AMAIERAKO LANA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6 CuadroTexto"/>
          <p:cNvSpPr txBox="1"/>
          <p:nvPr/>
        </p:nvSpPr>
        <p:spPr>
          <a:xfrm>
            <a:off x="1301788" y="2956301"/>
            <a:ext cx="6624736" cy="1077218"/>
          </a:xfrm>
          <a:prstGeom prst="rect">
            <a:avLst/>
          </a:prstGeom>
          <a:noFill/>
          <a:ln>
            <a:solidFill>
              <a:sysClr val="windowText" lastClr="000000"/>
            </a:solidFill>
          </a:ln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s-ES" sz="3200" dirty="0"/>
              <a:t>Pilota baten </a:t>
            </a:r>
            <a:r>
              <a:rPr lang="es-ES" sz="3200" dirty="0" err="1"/>
              <a:t>altueraren</a:t>
            </a:r>
            <a:r>
              <a:rPr lang="es-ES" sz="3200" dirty="0"/>
              <a:t> </a:t>
            </a:r>
            <a:r>
              <a:rPr lang="es-ES" sz="3200" dirty="0" err="1"/>
              <a:t>kontrola</a:t>
            </a:r>
            <a:r>
              <a:rPr lang="es-ES" sz="3200" dirty="0"/>
              <a:t> </a:t>
            </a:r>
            <a:r>
              <a:rPr lang="es-ES" sz="3200" dirty="0" err="1"/>
              <a:t>Arduino</a:t>
            </a:r>
            <a:r>
              <a:rPr lang="es-ES" sz="3200" dirty="0"/>
              <a:t> eta Matlab </a:t>
            </a:r>
            <a:r>
              <a:rPr lang="es-ES" sz="3200" dirty="0" err="1"/>
              <a:t>erabiliz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8 CuadroTexto"/>
          <p:cNvSpPr txBox="1"/>
          <p:nvPr/>
        </p:nvSpPr>
        <p:spPr>
          <a:xfrm>
            <a:off x="8112" y="6148408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>
                <a:solidFill>
                  <a:schemeClr val="bg1"/>
                </a:solidFill>
                <a:latin typeface="Calibri"/>
              </a:rPr>
              <a:t>2019</a:t>
            </a:r>
            <a:r>
              <a:rPr kumimoji="0" lang="es-E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/09/03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9 CuadroTexto"/>
          <p:cNvSpPr txBox="1"/>
          <p:nvPr/>
        </p:nvSpPr>
        <p:spPr>
          <a:xfrm>
            <a:off x="5061" y="5868077"/>
            <a:ext cx="2268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err="1" smtClean="0">
                <a:solidFill>
                  <a:schemeClr val="bg1"/>
                </a:solidFill>
                <a:latin typeface="Calibri"/>
              </a:rPr>
              <a:t>Ikasturtea</a:t>
            </a:r>
            <a:r>
              <a:rPr kumimoji="0" lang="es-E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2018-2019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9435" y="-272120"/>
            <a:ext cx="3925887" cy="166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16 CuadroTexto"/>
          <p:cNvSpPr txBox="1"/>
          <p:nvPr/>
        </p:nvSpPr>
        <p:spPr>
          <a:xfrm>
            <a:off x="3707904" y="5871409"/>
            <a:ext cx="5436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bg1"/>
                </a:solidFill>
              </a:rPr>
              <a:t>Ikaslea</a:t>
            </a:r>
            <a:r>
              <a:rPr lang="es-ES" dirty="0" smtClean="0">
                <a:solidFill>
                  <a:schemeClr val="bg1"/>
                </a:solidFill>
              </a:rPr>
              <a:t>: </a:t>
            </a:r>
            <a:r>
              <a:rPr lang="es-ES" dirty="0" err="1" smtClean="0">
                <a:solidFill>
                  <a:schemeClr val="bg1"/>
                </a:solidFill>
              </a:rPr>
              <a:t>Ekain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Uriguen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Fernandez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err="1" smtClean="0">
                <a:solidFill>
                  <a:schemeClr val="bg1"/>
                </a:solidFill>
              </a:rPr>
              <a:t>Zuzendaria</a:t>
            </a:r>
            <a:r>
              <a:rPr lang="es-ES" dirty="0" smtClean="0">
                <a:solidFill>
                  <a:schemeClr val="bg1"/>
                </a:solidFill>
              </a:rPr>
              <a:t>: Oskar Casquero Oyarzabal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Codirector: Aintzane </a:t>
            </a:r>
            <a:r>
              <a:rPr lang="es-ES" dirty="0" err="1" smtClean="0">
                <a:solidFill>
                  <a:schemeClr val="bg1"/>
                </a:solidFill>
              </a:rPr>
              <a:t>Armentia</a:t>
            </a:r>
            <a:r>
              <a:rPr lang="es-ES" dirty="0" smtClean="0">
                <a:solidFill>
                  <a:schemeClr val="bg1"/>
                </a:solidFill>
              </a:rPr>
              <a:t> </a:t>
            </a:r>
            <a:r>
              <a:rPr lang="es-ES" dirty="0" err="1" smtClean="0">
                <a:solidFill>
                  <a:schemeClr val="bg1"/>
                </a:solidFill>
              </a:rPr>
              <a:t>Diaz</a:t>
            </a:r>
            <a:r>
              <a:rPr lang="es-ES" dirty="0" smtClean="0">
                <a:solidFill>
                  <a:schemeClr val="bg1"/>
                </a:solidFill>
              </a:rPr>
              <a:t> De Tuesta</a:t>
            </a:r>
          </a:p>
        </p:txBody>
      </p:sp>
      <p:sp>
        <p:nvSpPr>
          <p:cNvPr id="9" name="8 CuadroTexto"/>
          <p:cNvSpPr txBox="1"/>
          <p:nvPr/>
        </p:nvSpPr>
        <p:spPr>
          <a:xfrm>
            <a:off x="26343" y="6419614"/>
            <a:ext cx="3798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>
                <a:solidFill>
                  <a:schemeClr val="bg1"/>
                </a:solidFill>
                <a:latin typeface="Calibri"/>
              </a:rPr>
              <a:t>I.I.T.U.E. BILBO – SAN MAMES BARRIA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0482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ES" dirty="0" err="1" smtClean="0"/>
              <a:t>Sarrera</a:t>
            </a: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err="1" smtClean="0"/>
              <a:t>Eskakizunak</a:t>
            </a: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err="1" smtClean="0"/>
              <a:t>Helburuak</a:t>
            </a: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err="1" smtClean="0"/>
              <a:t>Diseinua</a:t>
            </a: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err="1" smtClean="0"/>
              <a:t>Emaitzak</a:t>
            </a: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err="1" smtClean="0"/>
              <a:t>Ondorioak</a:t>
            </a: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Aurkibidea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7766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481328"/>
            <a:ext cx="6635080" cy="4525963"/>
          </a:xfrm>
        </p:spPr>
        <p:txBody>
          <a:bodyPr/>
          <a:lstStyle/>
          <a:p>
            <a:r>
              <a:rPr lang="es-ES" dirty="0" err="1" smtClean="0"/>
              <a:t>Algoritmoaren</a:t>
            </a:r>
            <a:r>
              <a:rPr lang="es-ES" dirty="0" smtClean="0"/>
              <a:t> </a:t>
            </a:r>
            <a:r>
              <a:rPr lang="es-ES" dirty="0" err="1" smtClean="0"/>
              <a:t>kontrolerako</a:t>
            </a:r>
            <a:r>
              <a:rPr lang="es-ES" dirty="0" smtClean="0"/>
              <a:t> </a:t>
            </a:r>
            <a:r>
              <a:rPr lang="es-ES" dirty="0" err="1" smtClean="0"/>
              <a:t>laborategian</a:t>
            </a:r>
            <a:r>
              <a:rPr lang="es-ES" dirty="0" smtClean="0"/>
              <a:t> </a:t>
            </a:r>
            <a:r>
              <a:rPr lang="es-ES" dirty="0" err="1" smtClean="0"/>
              <a:t>aztertutako</a:t>
            </a:r>
            <a:r>
              <a:rPr lang="es-ES" dirty="0" smtClean="0"/>
              <a:t> sistema </a:t>
            </a:r>
            <a:r>
              <a:rPr lang="es-ES" dirty="0" err="1" smtClean="0"/>
              <a:t>klasiko</a:t>
            </a:r>
            <a:r>
              <a:rPr lang="es-ES" dirty="0" smtClean="0"/>
              <a:t> </a:t>
            </a:r>
            <a:r>
              <a:rPr lang="es-ES" dirty="0" err="1" smtClean="0"/>
              <a:t>bat</a:t>
            </a:r>
            <a:r>
              <a:rPr lang="es-ES" dirty="0" smtClean="0"/>
              <a:t> da, </a:t>
            </a:r>
            <a:r>
              <a:rPr lang="es-ES" dirty="0" err="1" smtClean="0"/>
              <a:t>zeren</a:t>
            </a:r>
            <a:r>
              <a:rPr lang="es-ES" dirty="0" smtClean="0"/>
              <a:t> eta sistema </a:t>
            </a:r>
            <a:r>
              <a:rPr lang="es-ES" dirty="0" err="1" smtClean="0"/>
              <a:t>ez</a:t>
            </a:r>
            <a:r>
              <a:rPr lang="es-ES" dirty="0" smtClean="0"/>
              <a:t>–</a:t>
            </a:r>
            <a:r>
              <a:rPr lang="es-ES" dirty="0" err="1" smtClean="0"/>
              <a:t>egonkorra</a:t>
            </a:r>
            <a:r>
              <a:rPr lang="es-ES" dirty="0" smtClean="0"/>
              <a:t> da.</a:t>
            </a:r>
          </a:p>
          <a:p>
            <a:endParaRPr lang="es-E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Sarrera</a:t>
            </a:r>
            <a:endParaRPr lang="es-E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620688"/>
            <a:ext cx="1500187" cy="5078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33" t="17720" r="29092" b="37061"/>
          <a:stretch/>
        </p:blipFill>
        <p:spPr bwMode="auto">
          <a:xfrm>
            <a:off x="3995936" y="2897560"/>
            <a:ext cx="2131607" cy="2801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585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 smtClean="0"/>
              <a:t>Eskakizunak</a:t>
            </a:r>
            <a:endParaRPr lang="es-E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693" y="4149080"/>
            <a:ext cx="5256584" cy="2263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Imagen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026" y="2512674"/>
            <a:ext cx="2032292" cy="1296489"/>
          </a:xfrm>
          <a:prstGeom prst="rect">
            <a:avLst/>
          </a:prstGeom>
        </p:spPr>
      </p:pic>
      <p:pic>
        <p:nvPicPr>
          <p:cNvPr id="6" name="Imagen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220" y="2294069"/>
            <a:ext cx="2615042" cy="12639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A5D18DE5-E43E-4014-B3BE-AFFBD5A99DF5}"/>
              </a:ext>
            </a:extLst>
          </p:cNvPr>
          <p:cNvSpPr txBox="1"/>
          <p:nvPr/>
        </p:nvSpPr>
        <p:spPr>
          <a:xfrm>
            <a:off x="754513" y="1786238"/>
            <a:ext cx="23053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5760" marR="0" lvl="0" indent="-256032" defTabSz="914286" fontAlgn="auto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lang="en-US" altLang="ko-KR" sz="2700" dirty="0"/>
              <a:t>Arduino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="" xmlns:a16="http://schemas.microsoft.com/office/drawing/2014/main" id="{A5D18DE5-E43E-4014-B3BE-AFFBD5A99DF5}"/>
              </a:ext>
            </a:extLst>
          </p:cNvPr>
          <p:cNvSpPr txBox="1"/>
          <p:nvPr/>
        </p:nvSpPr>
        <p:spPr>
          <a:xfrm>
            <a:off x="6134082" y="1786237"/>
            <a:ext cx="23053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5760" marR="0" lvl="0" indent="-256032" defTabSz="914286" fontAlgn="auto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lang="en-US" altLang="ko-KR" sz="2700" dirty="0" err="1"/>
              <a:t>Matlab</a:t>
            </a:r>
            <a:endParaRPr lang="en-US" altLang="ko-KR" sz="2700" dirty="0"/>
          </a:p>
        </p:txBody>
      </p:sp>
      <p:sp>
        <p:nvSpPr>
          <p:cNvPr id="9" name="TextBox 6">
            <a:extLst>
              <a:ext uri="{FF2B5EF4-FFF2-40B4-BE49-F238E27FC236}">
                <a16:creationId xmlns="" xmlns:a16="http://schemas.microsoft.com/office/drawing/2014/main" id="{A5D18DE5-E43E-4014-B3BE-AFFBD5A99DF5}"/>
              </a:ext>
            </a:extLst>
          </p:cNvPr>
          <p:cNvSpPr txBox="1"/>
          <p:nvPr/>
        </p:nvSpPr>
        <p:spPr>
          <a:xfrm>
            <a:off x="3131841" y="1786238"/>
            <a:ext cx="259228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5760" marR="0" lvl="0" indent="-256032" defTabSz="914286" fontAlgn="auto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lang="en-US" altLang="ko-KR" sz="2700" dirty="0" err="1"/>
              <a:t>Interaktiboa</a:t>
            </a:r>
            <a:endParaRPr lang="en-US" altLang="ko-KR" sz="2700" dirty="0"/>
          </a:p>
        </p:txBody>
      </p:sp>
      <p:cxnSp>
        <p:nvCxnSpPr>
          <p:cNvPr id="10" name="9 Conector recto de flecha"/>
          <p:cNvCxnSpPr/>
          <p:nvPr/>
        </p:nvCxnSpPr>
        <p:spPr>
          <a:xfrm>
            <a:off x="4427985" y="2512674"/>
            <a:ext cx="0" cy="1296489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22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 smtClean="0"/>
              <a:t>Nagusiak</a:t>
            </a:r>
            <a:endParaRPr lang="es-ES" dirty="0" smtClean="0"/>
          </a:p>
          <a:p>
            <a:pPr lvl="1"/>
            <a:r>
              <a:rPr lang="es-ES" dirty="0" smtClean="0"/>
              <a:t>Pilota baten </a:t>
            </a:r>
            <a:r>
              <a:rPr lang="es-ES" dirty="0" err="1" smtClean="0"/>
              <a:t>altueraren</a:t>
            </a:r>
            <a:r>
              <a:rPr lang="es-ES" dirty="0" smtClean="0"/>
              <a:t> </a:t>
            </a:r>
            <a:r>
              <a:rPr lang="es-ES" dirty="0" err="1" smtClean="0"/>
              <a:t>kontrola</a:t>
            </a:r>
            <a:r>
              <a:rPr lang="es-ES" dirty="0" smtClean="0"/>
              <a:t> tutu </a:t>
            </a:r>
            <a:r>
              <a:rPr lang="es-ES" dirty="0" err="1" smtClean="0"/>
              <a:t>bertikal</a:t>
            </a:r>
            <a:r>
              <a:rPr lang="es-ES" dirty="0" smtClean="0"/>
              <a:t> batean </a:t>
            </a:r>
            <a:r>
              <a:rPr lang="es-ES" dirty="0" err="1" smtClean="0"/>
              <a:t>diseinatu</a:t>
            </a:r>
            <a:r>
              <a:rPr lang="es-ES" dirty="0" smtClean="0"/>
              <a:t> eta </a:t>
            </a:r>
            <a:r>
              <a:rPr lang="es-ES" dirty="0" err="1" smtClean="0"/>
              <a:t>muntatu</a:t>
            </a:r>
            <a:r>
              <a:rPr lang="es-ES" dirty="0" smtClean="0"/>
              <a:t>. </a:t>
            </a:r>
            <a:r>
              <a:rPr lang="es-ES" dirty="0" err="1" smtClean="0"/>
              <a:t>Aurretik</a:t>
            </a:r>
            <a:r>
              <a:rPr lang="es-ES" dirty="0" smtClean="0"/>
              <a:t> </a:t>
            </a:r>
            <a:r>
              <a:rPr lang="es-ES" dirty="0" err="1" smtClean="0"/>
              <a:t>azaldutatutako</a:t>
            </a:r>
            <a:r>
              <a:rPr lang="es-ES" dirty="0" smtClean="0"/>
              <a:t> </a:t>
            </a:r>
            <a:r>
              <a:rPr lang="es-ES" dirty="0" err="1" smtClean="0"/>
              <a:t>baldintzekin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Bigarren</a:t>
            </a:r>
            <a:r>
              <a:rPr lang="es-ES" dirty="0" smtClean="0"/>
              <a:t> </a:t>
            </a:r>
            <a:r>
              <a:rPr lang="es-ES" dirty="0" err="1" smtClean="0"/>
              <a:t>mailakoak</a:t>
            </a:r>
            <a:r>
              <a:rPr lang="es-ES" dirty="0" smtClean="0"/>
              <a:t> </a:t>
            </a:r>
            <a:endParaRPr lang="es-ES" dirty="0"/>
          </a:p>
          <a:p>
            <a:pPr lvl="1"/>
            <a:r>
              <a:rPr lang="es-ES" dirty="0" err="1" smtClean="0"/>
              <a:t>Sentsorearen</a:t>
            </a:r>
            <a:r>
              <a:rPr lang="es-ES" dirty="0" smtClean="0"/>
              <a:t> </a:t>
            </a:r>
            <a:r>
              <a:rPr lang="es-ES" dirty="0" err="1" smtClean="0"/>
              <a:t>irakurketa</a:t>
            </a:r>
            <a:r>
              <a:rPr lang="es-ES" dirty="0" smtClean="0"/>
              <a:t>.</a:t>
            </a:r>
          </a:p>
          <a:p>
            <a:pPr lvl="1"/>
            <a:r>
              <a:rPr lang="es-ES" dirty="0" smtClean="0"/>
              <a:t>PID –aren </a:t>
            </a:r>
            <a:r>
              <a:rPr lang="es-ES" dirty="0" err="1" smtClean="0"/>
              <a:t>sintonizazioa</a:t>
            </a:r>
            <a:r>
              <a:rPr lang="es-ES" dirty="0" smtClean="0"/>
              <a:t>.</a:t>
            </a:r>
          </a:p>
          <a:p>
            <a:pPr lvl="1"/>
            <a:r>
              <a:rPr lang="es-ES" dirty="0" err="1" smtClean="0"/>
              <a:t>Simulink</a:t>
            </a:r>
            <a:r>
              <a:rPr lang="es-ES" dirty="0" smtClean="0"/>
              <a:t> –en diagramaren </a:t>
            </a:r>
            <a:r>
              <a:rPr lang="es-ES" dirty="0" err="1" smtClean="0"/>
              <a:t>diseinua</a:t>
            </a:r>
            <a:r>
              <a:rPr lang="es-ES" dirty="0" smtClean="0"/>
              <a:t>.</a:t>
            </a:r>
          </a:p>
          <a:p>
            <a:pPr lvl="1"/>
            <a:r>
              <a:rPr lang="es-ES" dirty="0" smtClean="0"/>
              <a:t>3D </a:t>
            </a:r>
            <a:r>
              <a:rPr lang="es-ES" dirty="0" err="1" smtClean="0"/>
              <a:t>diseinua</a:t>
            </a:r>
            <a:r>
              <a:rPr lang="es-ES" dirty="0" smtClean="0"/>
              <a:t>.</a:t>
            </a:r>
          </a:p>
          <a:p>
            <a:pPr lvl="1"/>
            <a:r>
              <a:rPr lang="es-ES" dirty="0" smtClean="0"/>
              <a:t>3D </a:t>
            </a:r>
            <a:r>
              <a:rPr lang="es-ES" dirty="0" err="1" smtClean="0"/>
              <a:t>inpresioa</a:t>
            </a:r>
            <a:r>
              <a:rPr lang="es-ES" dirty="0" smtClean="0"/>
              <a:t>.</a:t>
            </a:r>
            <a:endParaRPr lang="es-E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Helburuak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8827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s-ES" dirty="0"/>
          </a:p>
          <a:p>
            <a:endParaRPr lang="es-E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Diseinua</a:t>
            </a:r>
            <a:endParaRPr lang="es-ES" dirty="0"/>
          </a:p>
        </p:txBody>
      </p:sp>
      <p:pic>
        <p:nvPicPr>
          <p:cNvPr id="4" name="Picture 2" descr="Diagrama sin títul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340768"/>
            <a:ext cx="5402262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4 Marcador de contenido"/>
          <p:cNvPicPr>
            <a:picLocks/>
          </p:cNvPicPr>
          <p:nvPr/>
        </p:nvPicPr>
        <p:blipFill rotWithShape="1">
          <a:blip r:embed="rId4"/>
          <a:srcRect l="13480" t="18950" r="47492" b="12777"/>
          <a:stretch/>
        </p:blipFill>
        <p:spPr bwMode="auto">
          <a:xfrm>
            <a:off x="359532" y="3138917"/>
            <a:ext cx="3672408" cy="34563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5921" y="3390040"/>
            <a:ext cx="4959889" cy="2954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6">
            <a:extLst>
              <a:ext uri="{FF2B5EF4-FFF2-40B4-BE49-F238E27FC236}">
                <a16:creationId xmlns="" xmlns:a16="http://schemas.microsoft.com/office/drawing/2014/main" id="{A5D18DE5-E43E-4014-B3BE-AFFBD5A99DF5}"/>
              </a:ext>
            </a:extLst>
          </p:cNvPr>
          <p:cNvSpPr txBox="1"/>
          <p:nvPr/>
        </p:nvSpPr>
        <p:spPr>
          <a:xfrm>
            <a:off x="323528" y="2497523"/>
            <a:ext cx="374441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5760" marR="0" lvl="0" indent="-256032" defTabSz="914286" fontAlgn="auto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lang="en-US" altLang="ko-KR" sz="2700" dirty="0" err="1" smtClean="0"/>
              <a:t>Eskema</a:t>
            </a:r>
            <a:r>
              <a:rPr lang="en-US" altLang="ko-KR" sz="2700" dirty="0" smtClean="0"/>
              <a:t> </a:t>
            </a:r>
            <a:r>
              <a:rPr lang="en-US" altLang="ko-KR" sz="2700" dirty="0" err="1" smtClean="0"/>
              <a:t>elektrikoa</a:t>
            </a:r>
            <a:endParaRPr lang="en-US" altLang="ko-KR" sz="2700" dirty="0"/>
          </a:p>
        </p:txBody>
      </p:sp>
      <p:sp>
        <p:nvSpPr>
          <p:cNvPr id="11" name="TextBox 6">
            <a:extLst>
              <a:ext uri="{FF2B5EF4-FFF2-40B4-BE49-F238E27FC236}">
                <a16:creationId xmlns="" xmlns:a16="http://schemas.microsoft.com/office/drawing/2014/main" id="{A5D18DE5-E43E-4014-B3BE-AFFBD5A99DF5}"/>
              </a:ext>
            </a:extLst>
          </p:cNvPr>
          <p:cNvSpPr txBox="1"/>
          <p:nvPr/>
        </p:nvSpPr>
        <p:spPr>
          <a:xfrm>
            <a:off x="2835028" y="848799"/>
            <a:ext cx="354761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5760" marR="0" lvl="0" indent="-256032" defTabSz="914286" fontAlgn="auto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lang="en-US" altLang="ko-KR" sz="2700" dirty="0" err="1" smtClean="0"/>
              <a:t>Kontrol</a:t>
            </a:r>
            <a:r>
              <a:rPr lang="en-US" altLang="ko-KR" sz="2700" dirty="0" smtClean="0"/>
              <a:t> </a:t>
            </a:r>
            <a:r>
              <a:rPr lang="en-US" altLang="ko-KR" sz="2700" dirty="0" err="1" smtClean="0"/>
              <a:t>Diagrama</a:t>
            </a:r>
            <a:endParaRPr lang="en-US" altLang="ko-KR" sz="2700" dirty="0"/>
          </a:p>
        </p:txBody>
      </p:sp>
      <p:sp>
        <p:nvSpPr>
          <p:cNvPr id="12" name="TextBox 6">
            <a:extLst>
              <a:ext uri="{FF2B5EF4-FFF2-40B4-BE49-F238E27FC236}">
                <a16:creationId xmlns="" xmlns:a16="http://schemas.microsoft.com/office/drawing/2014/main" id="{A5D18DE5-E43E-4014-B3BE-AFFBD5A99DF5}"/>
              </a:ext>
            </a:extLst>
          </p:cNvPr>
          <p:cNvSpPr txBox="1"/>
          <p:nvPr/>
        </p:nvSpPr>
        <p:spPr>
          <a:xfrm>
            <a:off x="4659149" y="2742743"/>
            <a:ext cx="33134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5760" marR="0" lvl="0" indent="-256032" defTabSz="914286" fontAlgn="auto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lang="en-US" altLang="ko-KR" sz="2700" dirty="0" smtClean="0"/>
              <a:t>Simulink </a:t>
            </a:r>
            <a:r>
              <a:rPr lang="en-US" altLang="ko-KR" sz="2700" dirty="0" err="1" smtClean="0"/>
              <a:t>Eredua</a:t>
            </a:r>
            <a:endParaRPr lang="en-US" altLang="ko-KR" sz="2700" dirty="0"/>
          </a:p>
        </p:txBody>
      </p:sp>
    </p:spTree>
    <p:extLst>
      <p:ext uri="{BB962C8B-B14F-4D97-AF65-F5344CB8AC3E}">
        <p14:creationId xmlns:p14="http://schemas.microsoft.com/office/powerpoint/2010/main" val="1455001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S-</a:t>
            </a:r>
            <a:r>
              <a:rPr lang="es-ES" dirty="0" err="1"/>
              <a:t>function</a:t>
            </a:r>
            <a:r>
              <a:rPr lang="es-ES" dirty="0"/>
              <a:t> </a:t>
            </a:r>
            <a:r>
              <a:rPr lang="es-ES" dirty="0" err="1"/>
              <a:t>blokea</a:t>
            </a:r>
            <a:r>
              <a:rPr lang="es-ES" dirty="0"/>
              <a:t> </a:t>
            </a:r>
            <a:r>
              <a:rPr lang="es-ES" dirty="0" err="1"/>
              <a:t>erabiltzean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 C </a:t>
            </a:r>
            <a:r>
              <a:rPr lang="es-ES" dirty="0" err="1">
                <a:sym typeface="Wingdings" panose="05000000000000000000" pitchFamily="2" charset="2"/>
              </a:rPr>
              <a:t>kodea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>
                <a:sym typeface="Wingdings" panose="05000000000000000000" pitchFamily="2" charset="2"/>
              </a:rPr>
              <a:t>erabili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err="1" smtClean="0">
                <a:sym typeface="Wingdings" panose="05000000000000000000" pitchFamily="2" charset="2"/>
              </a:rPr>
              <a:t>ahal</a:t>
            </a:r>
            <a:r>
              <a:rPr lang="es-ES" dirty="0" smtClean="0">
                <a:sym typeface="Wingdings" panose="05000000000000000000" pitchFamily="2" charset="2"/>
              </a:rPr>
              <a:t> da.</a:t>
            </a:r>
          </a:p>
          <a:p>
            <a:r>
              <a:rPr lang="es-ES" dirty="0" smtClean="0"/>
              <a:t>C </a:t>
            </a:r>
            <a:r>
              <a:rPr lang="es-ES" dirty="0" err="1" smtClean="0"/>
              <a:t>lengoaia</a:t>
            </a:r>
            <a:r>
              <a:rPr lang="es-ES" dirty="0" smtClean="0"/>
              <a:t> </a:t>
            </a:r>
            <a:r>
              <a:rPr lang="es-ES" dirty="0" err="1" smtClean="0"/>
              <a:t>konputazio</a:t>
            </a:r>
            <a:r>
              <a:rPr lang="es-ES" dirty="0" smtClean="0"/>
              <a:t> </a:t>
            </a:r>
            <a:r>
              <a:rPr lang="es-ES" dirty="0" err="1" smtClean="0"/>
              <a:t>ahalmen</a:t>
            </a:r>
            <a:r>
              <a:rPr lang="es-ES" dirty="0" smtClean="0"/>
              <a:t> </a:t>
            </a:r>
            <a:r>
              <a:rPr lang="es-ES" dirty="0" err="1" smtClean="0"/>
              <a:t>handia</a:t>
            </a:r>
            <a:r>
              <a:rPr lang="es-ES" dirty="0" smtClean="0"/>
              <a:t> </a:t>
            </a:r>
            <a:r>
              <a:rPr lang="es-ES" dirty="0" err="1" smtClean="0"/>
              <a:t>dauka</a:t>
            </a:r>
            <a:r>
              <a:rPr lang="es-ES" dirty="0" smtClean="0"/>
              <a:t>.</a:t>
            </a:r>
          </a:p>
          <a:p>
            <a:pPr lvl="1"/>
            <a:r>
              <a:rPr lang="es-ES" dirty="0" smtClean="0"/>
              <a:t>Buffer </a:t>
            </a:r>
            <a:r>
              <a:rPr lang="es-ES" dirty="0" err="1" smtClean="0"/>
              <a:t>zirkularra</a:t>
            </a:r>
            <a:r>
              <a:rPr lang="es-ES" dirty="0" smtClean="0"/>
              <a:t>.</a:t>
            </a:r>
          </a:p>
          <a:p>
            <a:pPr lvl="1"/>
            <a:r>
              <a:rPr lang="es-ES" dirty="0" err="1" smtClean="0"/>
              <a:t>Sentsorearen</a:t>
            </a:r>
            <a:r>
              <a:rPr lang="es-ES" dirty="0" smtClean="0"/>
              <a:t> </a:t>
            </a:r>
            <a:r>
              <a:rPr lang="es-ES" dirty="0" err="1" smtClean="0"/>
              <a:t>eskala</a:t>
            </a:r>
            <a:r>
              <a:rPr lang="es-ES" dirty="0" smtClean="0"/>
              <a:t> </a:t>
            </a:r>
            <a:r>
              <a:rPr lang="es-ES" dirty="0" err="1" smtClean="0"/>
              <a:t>aldaketa</a:t>
            </a:r>
            <a:r>
              <a:rPr lang="es-ES" dirty="0" smtClean="0"/>
              <a:t>.</a:t>
            </a:r>
          </a:p>
          <a:p>
            <a:pPr lvl="1"/>
            <a:r>
              <a:rPr lang="es-ES" dirty="0" err="1" smtClean="0"/>
              <a:t>Doiketa</a:t>
            </a:r>
            <a:r>
              <a:rPr lang="es-ES" dirty="0" smtClean="0"/>
              <a:t> </a:t>
            </a:r>
            <a:r>
              <a:rPr lang="es-ES" dirty="0" err="1" smtClean="0"/>
              <a:t>kurba</a:t>
            </a:r>
            <a:r>
              <a:rPr lang="es-ES" dirty="0" smtClean="0"/>
              <a:t>.</a:t>
            </a:r>
          </a:p>
          <a:p>
            <a:pPr lvl="1"/>
            <a:r>
              <a:rPr lang="es-ES" dirty="0" smtClean="0"/>
              <a:t>LPF.</a:t>
            </a:r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Diseinua</a:t>
            </a:r>
            <a:endParaRPr lang="es-E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59" t="60834" r="43594" b="23888"/>
          <a:stretch/>
        </p:blipFill>
        <p:spPr bwMode="auto">
          <a:xfrm>
            <a:off x="5796136" y="4437112"/>
            <a:ext cx="2593083" cy="17080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9485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Diseinua</a:t>
            </a:r>
            <a:endParaRPr lang="es-ES" dirty="0"/>
          </a:p>
        </p:txBody>
      </p:sp>
      <p:sp>
        <p:nvSpPr>
          <p:cNvPr id="6" name="TextBox 6">
            <a:extLst>
              <a:ext uri="{FF2B5EF4-FFF2-40B4-BE49-F238E27FC236}">
                <a16:creationId xmlns="" xmlns:a16="http://schemas.microsoft.com/office/drawing/2014/main" id="{A5D18DE5-E43E-4014-B3BE-AFFBD5A99DF5}"/>
              </a:ext>
            </a:extLst>
          </p:cNvPr>
          <p:cNvSpPr txBox="1"/>
          <p:nvPr/>
        </p:nvSpPr>
        <p:spPr>
          <a:xfrm>
            <a:off x="3923839" y="4789771"/>
            <a:ext cx="23053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Update</a:t>
            </a:r>
            <a:r>
              <a:rPr kumimoji="0" lang="en-US" altLang="ko-KR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 </a:t>
            </a:r>
            <a:r>
              <a:rPr kumimoji="0" lang="en-US" altLang="ko-KR" b="0" i="0" u="none" strike="noStrike" kern="120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lehioa</a:t>
            </a:r>
            <a:r>
              <a:rPr kumimoji="0" lang="en-US" altLang="ko-KR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.</a:t>
            </a:r>
            <a:endParaRPr lang="en-US" altLang="ko-KR" dirty="0">
              <a:latin typeface="Arial"/>
              <a:cs typeface="Arial" pitchFamily="34" charset="0"/>
            </a:endParaRPr>
          </a:p>
          <a:p>
            <a:pPr marL="0" marR="0" lvl="0" indent="0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Egoera</a:t>
            </a:r>
            <a:r>
              <a:rPr kumimoji="0" lang="en-US" altLang="ko-KR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 0-tik (setup) 1-era</a:t>
            </a:r>
            <a:r>
              <a:rPr kumimoji="0" lang="en-US" altLang="ko-KR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 </a:t>
            </a:r>
            <a:r>
              <a:rPr kumimoji="0" lang="en-US" altLang="ko-KR" b="0" i="0" u="none" strike="noStrike" kern="1200" cap="none" spc="0" normalizeH="0" noProof="0" dirty="0" err="1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aldatzen</a:t>
            </a:r>
            <a:r>
              <a:rPr kumimoji="0" lang="en-US" altLang="ko-KR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 den </a:t>
            </a:r>
            <a:r>
              <a:rPr kumimoji="0" lang="en-US" altLang="ko-KR" b="0" i="0" u="none" strike="noStrike" kern="1200" cap="none" spc="0" normalizeH="0" noProof="0" dirty="0" err="1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tokia</a:t>
            </a:r>
            <a:r>
              <a:rPr kumimoji="0" lang="en-US" altLang="ko-KR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.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7" name="TextBox 21">
            <a:extLst>
              <a:ext uri="{FF2B5EF4-FFF2-40B4-BE49-F238E27FC236}">
                <a16:creationId xmlns="" xmlns:a16="http://schemas.microsoft.com/office/drawing/2014/main" id="{94FECEEA-674B-4B66-AA0D-C3FCC6F3F337}"/>
              </a:ext>
            </a:extLst>
          </p:cNvPr>
          <p:cNvSpPr txBox="1"/>
          <p:nvPr/>
        </p:nvSpPr>
        <p:spPr>
          <a:xfrm>
            <a:off x="6319839" y="4789771"/>
            <a:ext cx="25256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Outputs </a:t>
            </a:r>
            <a:r>
              <a:rPr kumimoji="0" lang="en-US" altLang="ko-KR" b="0" i="0" u="none" strike="noStrike" kern="120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lehioa</a:t>
            </a:r>
            <a:r>
              <a:rPr kumimoji="0" lang="en-US" altLang="ko-KR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.</a:t>
            </a:r>
            <a:endParaRPr lang="en-US" altLang="ko-KR" dirty="0">
              <a:latin typeface="Arial"/>
              <a:cs typeface="Arial" pitchFamily="34" charset="0"/>
            </a:endParaRPr>
          </a:p>
          <a:p>
            <a:pPr marL="0" marR="0" lvl="0" indent="0" algn="just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Egoera</a:t>
            </a:r>
            <a:r>
              <a:rPr kumimoji="0" lang="en-US" altLang="ko-KR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 1 </a:t>
            </a:r>
            <a:r>
              <a:rPr kumimoji="0" lang="en-US" altLang="ko-KR" b="0" i="0" u="none" strike="noStrike" kern="1200" cap="none" spc="0" normalizeH="0" noProof="0" dirty="0" err="1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emulatzen</a:t>
            </a:r>
            <a:r>
              <a:rPr kumimoji="0" lang="en-US" altLang="ko-KR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 </a:t>
            </a:r>
            <a:r>
              <a:rPr kumimoji="0" lang="en-US" altLang="ko-KR" b="0" i="0" u="none" strike="noStrike" kern="1200" cap="none" spc="0" normalizeH="0" noProof="0" dirty="0" err="1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duen</a:t>
            </a:r>
            <a:r>
              <a:rPr kumimoji="0" lang="en-US" altLang="ko-KR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 </a:t>
            </a:r>
            <a:r>
              <a:rPr kumimoji="0" lang="en-US" altLang="ko-KR" b="0" i="0" u="none" strike="noStrike" kern="1200" cap="none" spc="0" normalizeH="0" noProof="0" dirty="0" err="1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atala</a:t>
            </a:r>
            <a:r>
              <a:rPr kumimoji="0" lang="en-US" altLang="ko-KR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</a:rPr>
              <a:t> da </a:t>
            </a:r>
            <a:r>
              <a:rPr kumimoji="0" lang="en-US" altLang="ko-KR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Arial"/>
                <a:cs typeface="Arial" pitchFamily="34" charset="0"/>
                <a:sym typeface="Wingdings" panose="05000000000000000000" pitchFamily="2" charset="2"/>
              </a:rPr>
              <a:t> Loop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grpSp>
        <p:nvGrpSpPr>
          <p:cNvPr id="8" name="Grupo 10">
            <a:extLst>
              <a:ext uri="{FF2B5EF4-FFF2-40B4-BE49-F238E27FC236}">
                <a16:creationId xmlns="" xmlns:a16="http://schemas.microsoft.com/office/drawing/2014/main" id="{410D1D44-1277-4CFC-AEE3-AE359C02EFE4}"/>
              </a:ext>
            </a:extLst>
          </p:cNvPr>
          <p:cNvGrpSpPr/>
          <p:nvPr/>
        </p:nvGrpSpPr>
        <p:grpSpPr>
          <a:xfrm>
            <a:off x="6464966" y="1365582"/>
            <a:ext cx="2237292" cy="3386172"/>
            <a:chOff x="8257291" y="1836313"/>
            <a:chExt cx="2664000" cy="3024000"/>
          </a:xfrm>
        </p:grpSpPr>
        <p:sp>
          <p:nvSpPr>
            <p:cNvPr id="9" name="Rectangle 26">
              <a:extLst>
                <a:ext uri="{FF2B5EF4-FFF2-40B4-BE49-F238E27FC236}">
                  <a16:creationId xmlns="" xmlns:a16="http://schemas.microsoft.com/office/drawing/2014/main" id="{3989CBDE-A0EF-46A4-BCCE-4592862794B2}"/>
                </a:ext>
              </a:extLst>
            </p:cNvPr>
            <p:cNvSpPr/>
            <p:nvPr/>
          </p:nvSpPr>
          <p:spPr>
            <a:xfrm>
              <a:off x="8257291" y="1836313"/>
              <a:ext cx="2664000" cy="3024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pic>
          <p:nvPicPr>
            <p:cNvPr id="10" name="Imagen 29">
              <a:extLst>
                <a:ext uri="{FF2B5EF4-FFF2-40B4-BE49-F238E27FC236}">
                  <a16:creationId xmlns="" xmlns:a16="http://schemas.microsoft.com/office/drawing/2014/main" id="{D5BCED69-3E94-4FAD-B12B-41FFA29BB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64209" y="1858714"/>
              <a:ext cx="2647938" cy="2997486"/>
            </a:xfrm>
            <a:prstGeom prst="rect">
              <a:avLst/>
            </a:prstGeom>
          </p:spPr>
        </p:pic>
      </p:grpSp>
      <p:grpSp>
        <p:nvGrpSpPr>
          <p:cNvPr id="11" name="Grupo 33">
            <a:extLst>
              <a:ext uri="{FF2B5EF4-FFF2-40B4-BE49-F238E27FC236}">
                <a16:creationId xmlns="" xmlns:a16="http://schemas.microsoft.com/office/drawing/2014/main" id="{D5362C2D-F999-44BC-9ACF-F579E764181F}"/>
              </a:ext>
            </a:extLst>
          </p:cNvPr>
          <p:cNvGrpSpPr/>
          <p:nvPr/>
        </p:nvGrpSpPr>
        <p:grpSpPr>
          <a:xfrm>
            <a:off x="4008150" y="1607729"/>
            <a:ext cx="2161127" cy="3161377"/>
            <a:chOff x="4337654" y="2985732"/>
            <a:chExt cx="2881503" cy="3161377"/>
          </a:xfrm>
        </p:grpSpPr>
        <p:sp>
          <p:nvSpPr>
            <p:cNvPr id="12" name="Rectangle 24">
              <a:extLst>
                <a:ext uri="{FF2B5EF4-FFF2-40B4-BE49-F238E27FC236}">
                  <a16:creationId xmlns="" xmlns:a16="http://schemas.microsoft.com/office/drawing/2014/main" id="{5A3F9CD9-0FC8-4744-87E7-D390AA684646}"/>
                </a:ext>
              </a:extLst>
            </p:cNvPr>
            <p:cNvSpPr/>
            <p:nvPr/>
          </p:nvSpPr>
          <p:spPr>
            <a:xfrm>
              <a:off x="4337654" y="2985732"/>
              <a:ext cx="2881503" cy="31613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pic>
          <p:nvPicPr>
            <p:cNvPr id="13" name="Imagen 30">
              <a:extLst>
                <a:ext uri="{FF2B5EF4-FFF2-40B4-BE49-F238E27FC236}">
                  <a16:creationId xmlns="" xmlns:a16="http://schemas.microsoft.com/office/drawing/2014/main" id="{B4DE18CD-5A29-4FA9-92C6-B9B937DE4E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-652" b="7493"/>
            <a:stretch/>
          </p:blipFill>
          <p:spPr>
            <a:xfrm>
              <a:off x="4357740" y="3007631"/>
              <a:ext cx="2857620" cy="3122126"/>
            </a:xfrm>
            <a:prstGeom prst="rect">
              <a:avLst/>
            </a:prstGeom>
          </p:spPr>
        </p:pic>
      </p:grpSp>
      <p:sp>
        <p:nvSpPr>
          <p:cNvPr id="16" name="TextBox 6">
            <a:extLst>
              <a:ext uri="{FF2B5EF4-FFF2-40B4-BE49-F238E27FC236}">
                <a16:creationId xmlns="" xmlns:a16="http://schemas.microsoft.com/office/drawing/2014/main" id="{A5D18DE5-E43E-4014-B3BE-AFFBD5A99DF5}"/>
              </a:ext>
            </a:extLst>
          </p:cNvPr>
          <p:cNvSpPr txBox="1"/>
          <p:nvPr/>
        </p:nvSpPr>
        <p:spPr>
          <a:xfrm>
            <a:off x="395536" y="5980526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 smtClean="0">
                <a:latin typeface="Arial"/>
                <a:cs typeface="Arial" pitchFamily="34" charset="0"/>
              </a:rPr>
              <a:t>Datuen</a:t>
            </a:r>
            <a:r>
              <a:rPr lang="en-US" altLang="ko-KR" dirty="0" smtClean="0">
                <a:latin typeface="Arial"/>
                <a:cs typeface="Arial" pitchFamily="34" charset="0"/>
              </a:rPr>
              <a:t> </a:t>
            </a:r>
            <a:r>
              <a:rPr lang="en-US" altLang="ko-KR" dirty="0" err="1" smtClean="0">
                <a:latin typeface="Arial"/>
                <a:cs typeface="Arial" pitchFamily="34" charset="0"/>
              </a:rPr>
              <a:t>eskuraketa</a:t>
            </a:r>
            <a:r>
              <a:rPr lang="en-US" altLang="ko-KR" dirty="0" smtClean="0">
                <a:latin typeface="Arial"/>
                <a:cs typeface="Arial" pitchFamily="34" charset="0"/>
              </a:rPr>
              <a:t> </a:t>
            </a:r>
            <a:r>
              <a:rPr lang="en-US" altLang="ko-KR" dirty="0" err="1" smtClean="0">
                <a:latin typeface="Arial"/>
                <a:cs typeface="Arial" pitchFamily="34" charset="0"/>
              </a:rPr>
              <a:t>diagrama</a:t>
            </a:r>
            <a:endParaRPr lang="en-US" altLang="ko-KR" dirty="0">
              <a:latin typeface="Arial"/>
              <a:cs typeface="Arial" pitchFamily="34" charset="0"/>
            </a:endParaRPr>
          </a:p>
        </p:txBody>
      </p:sp>
      <p:pic>
        <p:nvPicPr>
          <p:cNvPr id="3075" name="Picture 3" descr="C:\Users\Ekain\Pictures\Diagrama sin títul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634" y="1629628"/>
            <a:ext cx="2532156" cy="4195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6">
            <a:extLst>
              <a:ext uri="{FF2B5EF4-FFF2-40B4-BE49-F238E27FC236}">
                <a16:creationId xmlns="" xmlns:a16="http://schemas.microsoft.com/office/drawing/2014/main" id="{A5D18DE5-E43E-4014-B3BE-AFFBD5A99DF5}"/>
              </a:ext>
            </a:extLst>
          </p:cNvPr>
          <p:cNvSpPr txBox="1"/>
          <p:nvPr/>
        </p:nvSpPr>
        <p:spPr>
          <a:xfrm>
            <a:off x="395536" y="1136750"/>
            <a:ext cx="43204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5760" marR="0" lvl="0" indent="-256032" defTabSz="914286" fontAlgn="auto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lang="en-US" altLang="ko-KR" sz="2700" dirty="0" smtClean="0"/>
              <a:t>Arduino target</a:t>
            </a:r>
            <a:endParaRPr lang="en-US" altLang="ko-KR" sz="2700" dirty="0"/>
          </a:p>
        </p:txBody>
      </p:sp>
      <p:sp>
        <p:nvSpPr>
          <p:cNvPr id="20" name="TextBox 6">
            <a:extLst>
              <a:ext uri="{FF2B5EF4-FFF2-40B4-BE49-F238E27FC236}">
                <a16:creationId xmlns="" xmlns:a16="http://schemas.microsoft.com/office/drawing/2014/main" id="{A5D18DE5-E43E-4014-B3BE-AFFBD5A99DF5}"/>
              </a:ext>
            </a:extLst>
          </p:cNvPr>
          <p:cNvSpPr txBox="1"/>
          <p:nvPr/>
        </p:nvSpPr>
        <p:spPr>
          <a:xfrm>
            <a:off x="3838260" y="1121797"/>
            <a:ext cx="374441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5760" marR="0" lvl="0" indent="-256032" defTabSz="914286" fontAlgn="auto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SzPct val="68000"/>
              <a:buFont typeface="Wingdings 3"/>
              <a:buChar char=""/>
              <a:tabLst/>
              <a:defRPr/>
            </a:pPr>
            <a:r>
              <a:rPr lang="en-US" altLang="ko-KR" sz="2700" dirty="0" smtClean="0"/>
              <a:t>S-function</a:t>
            </a:r>
            <a:endParaRPr lang="en-US" altLang="ko-KR" sz="2700" dirty="0"/>
          </a:p>
        </p:txBody>
      </p:sp>
    </p:spTree>
    <p:extLst>
      <p:ext uri="{BB962C8B-B14F-4D97-AF65-F5344CB8AC3E}">
        <p14:creationId xmlns:p14="http://schemas.microsoft.com/office/powerpoint/2010/main" val="4207734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Sentsoreak</a:t>
            </a:r>
            <a:r>
              <a:rPr lang="es-ES" dirty="0" smtClean="0"/>
              <a:t> </a:t>
            </a:r>
            <a:r>
              <a:rPr lang="es-ES" dirty="0" err="1" smtClean="0"/>
              <a:t>emandako</a:t>
            </a:r>
            <a:r>
              <a:rPr lang="es-ES" dirty="0" smtClean="0"/>
              <a:t> </a:t>
            </a:r>
            <a:r>
              <a:rPr lang="es-ES" dirty="0" err="1" smtClean="0"/>
              <a:t>tentsio</a:t>
            </a:r>
            <a:r>
              <a:rPr lang="es-ES" dirty="0" smtClean="0"/>
              <a:t> </a:t>
            </a:r>
            <a:r>
              <a:rPr lang="es-ES" dirty="0" err="1" smtClean="0"/>
              <a:t>balioa</a:t>
            </a:r>
            <a:r>
              <a:rPr lang="es-ES" dirty="0" smtClean="0"/>
              <a:t> </a:t>
            </a:r>
            <a:r>
              <a:rPr lang="es-ES" dirty="0" err="1" smtClean="0"/>
              <a:t>doitu</a:t>
            </a:r>
            <a:r>
              <a:rPr lang="es-ES" dirty="0" smtClean="0"/>
              <a:t> </a:t>
            </a:r>
            <a:r>
              <a:rPr lang="es-ES" dirty="0" err="1" smtClean="0"/>
              <a:t>behar</a:t>
            </a:r>
            <a:r>
              <a:rPr lang="es-ES" dirty="0" smtClean="0"/>
              <a:t> da, </a:t>
            </a:r>
            <a:r>
              <a:rPr lang="es-ES" dirty="0" err="1" smtClean="0"/>
              <a:t>horretarako</a:t>
            </a:r>
            <a:r>
              <a:rPr lang="es-ES" dirty="0" smtClean="0"/>
              <a:t> </a:t>
            </a:r>
            <a:r>
              <a:rPr lang="es-ES" dirty="0" err="1" smtClean="0"/>
              <a:t>hurbilketa</a:t>
            </a:r>
            <a:r>
              <a:rPr lang="es-ES" dirty="0" smtClean="0"/>
              <a:t> </a:t>
            </a:r>
            <a:r>
              <a:rPr lang="es-ES" dirty="0" err="1" smtClean="0"/>
              <a:t>bat</a:t>
            </a:r>
            <a:r>
              <a:rPr lang="es-ES" dirty="0" smtClean="0"/>
              <a:t> </a:t>
            </a:r>
            <a:r>
              <a:rPr lang="es-ES" dirty="0" err="1" smtClean="0"/>
              <a:t>egingo</a:t>
            </a:r>
            <a:r>
              <a:rPr lang="es-ES" dirty="0" smtClean="0"/>
              <a:t> da.</a:t>
            </a:r>
          </a:p>
          <a:p>
            <a:r>
              <a:rPr lang="es-ES" dirty="0" err="1" smtClean="0"/>
              <a:t>Kasu</a:t>
            </a:r>
            <a:r>
              <a:rPr lang="es-ES" dirty="0" smtClean="0"/>
              <a:t> </a:t>
            </a:r>
            <a:r>
              <a:rPr lang="es-ES" dirty="0" err="1" smtClean="0"/>
              <a:t>honetan</a:t>
            </a:r>
            <a:r>
              <a:rPr lang="es-ES" dirty="0" smtClean="0"/>
              <a:t> </a:t>
            </a:r>
            <a:r>
              <a:rPr lang="es-ES" dirty="0" err="1" smtClean="0"/>
              <a:t>hurbilketa</a:t>
            </a:r>
            <a:r>
              <a:rPr lang="es-ES" dirty="0" smtClean="0"/>
              <a:t> </a:t>
            </a:r>
            <a:r>
              <a:rPr lang="es-ES" dirty="0" err="1" smtClean="0"/>
              <a:t>polinomikoa</a:t>
            </a:r>
            <a:r>
              <a:rPr lang="es-ES" dirty="0" smtClean="0"/>
              <a:t> </a:t>
            </a:r>
            <a:r>
              <a:rPr lang="es-ES" dirty="0" err="1" smtClean="0"/>
              <a:t>erabiliko</a:t>
            </a:r>
            <a:r>
              <a:rPr lang="es-ES" dirty="0" smtClean="0"/>
              <a:t> da </a:t>
            </a:r>
            <a:r>
              <a:rPr lang="es-ES" dirty="0" smtClean="0">
                <a:sym typeface="Wingdings" panose="05000000000000000000" pitchFamily="2" charset="2"/>
              </a:rPr>
              <a:t></a:t>
            </a:r>
            <a:r>
              <a:rPr lang="es-ES" dirty="0" smtClean="0"/>
              <a:t> </a:t>
            </a:r>
            <a:r>
              <a:rPr lang="es-ES" dirty="0" err="1" smtClean="0"/>
              <a:t>errore</a:t>
            </a:r>
            <a:r>
              <a:rPr lang="es-ES" dirty="0" smtClean="0"/>
              <a:t> </a:t>
            </a:r>
            <a:r>
              <a:rPr lang="es-ES" dirty="0" err="1" smtClean="0"/>
              <a:t>txikiena</a:t>
            </a:r>
            <a:r>
              <a:rPr lang="es-ES" dirty="0" smtClean="0"/>
              <a:t>.</a:t>
            </a:r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Baldintzen</a:t>
            </a:r>
            <a:r>
              <a:rPr lang="es-ES" dirty="0"/>
              <a:t> </a:t>
            </a:r>
            <a:r>
              <a:rPr lang="es-ES" dirty="0" err="1"/>
              <a:t>Diseinua</a:t>
            </a:r>
            <a:endParaRPr lang="es-ES" dirty="0"/>
          </a:p>
        </p:txBody>
      </p:sp>
      <p:graphicFrame>
        <p:nvGraphicFramePr>
          <p:cNvPr id="5" name="4 Gráfico"/>
          <p:cNvGraphicFramePr/>
          <p:nvPr>
            <p:extLst>
              <p:ext uri="{D42A27DB-BD31-4B8C-83A1-F6EECF244321}">
                <p14:modId xmlns:p14="http://schemas.microsoft.com/office/powerpoint/2010/main" val="2019578404"/>
              </p:ext>
            </p:extLst>
          </p:nvPr>
        </p:nvGraphicFramePr>
        <p:xfrm>
          <a:off x="4139952" y="3645024"/>
          <a:ext cx="4572000" cy="27508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6552" y="3789040"/>
            <a:ext cx="5499100" cy="240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37482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rencia">
  <a:themeElements>
    <a:clrScheme name="Concurrencia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urrencia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renc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788</TotalTime>
  <Words>356</Words>
  <Application>Microsoft Office PowerPoint</Application>
  <PresentationFormat>Presentación en pantalla (4:3)</PresentationFormat>
  <Paragraphs>94</Paragraphs>
  <Slides>16</Slides>
  <Notes>6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17" baseType="lpstr">
      <vt:lpstr>Concurrencia</vt:lpstr>
      <vt:lpstr>Presentación de PowerPoint</vt:lpstr>
      <vt:lpstr>Aurkibidea</vt:lpstr>
      <vt:lpstr>Sarrera</vt:lpstr>
      <vt:lpstr>Eskakizunak</vt:lpstr>
      <vt:lpstr>Helburuak</vt:lpstr>
      <vt:lpstr>Diseinua</vt:lpstr>
      <vt:lpstr>Diseinua</vt:lpstr>
      <vt:lpstr>Diseinua</vt:lpstr>
      <vt:lpstr>Baldintzen Diseinua</vt:lpstr>
      <vt:lpstr>Diseinua</vt:lpstr>
      <vt:lpstr>Diseinua</vt:lpstr>
      <vt:lpstr>Diseinua</vt:lpstr>
      <vt:lpstr>Diseinua</vt:lpstr>
      <vt:lpstr>Emaitzak</vt:lpstr>
      <vt:lpstr>Ondorioak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Pilota baten altueraren kotrola Arduino eta Matlab erabiliz</dc:title>
  <dc:creator>Ekain</dc:creator>
  <cp:lastModifiedBy>Ekain</cp:lastModifiedBy>
  <cp:revision>80</cp:revision>
  <dcterms:created xsi:type="dcterms:W3CDTF">2019-07-24T09:58:00Z</dcterms:created>
  <dcterms:modified xsi:type="dcterms:W3CDTF">2019-09-02T17:51:04Z</dcterms:modified>
</cp:coreProperties>
</file>

<file path=docProps/thumbnail.jpeg>
</file>